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906000" cy="6858000" type="A4"/>
  <p:notesSz cx="6797675" cy="9928225"/>
  <p:embeddedFontLst>
    <p:embeddedFont>
      <p:font typeface="Open Sans" panose="020B0606030504020204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nrjvZPlWTV4pSk6lWvMhdN8UZ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9EB"/>
    <a:srgbClr val="000000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153D0-4C3D-4C8C-BA50-DEAE88F85CA1}" v="4" dt="2026-09-29T13:20:54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406" y="-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microsoft.com/office/2015/10/relationships/revisionInfo" Target="revisionInfo.xml"/><Relationship Id="rId10" Type="http://customschemas.google.com/relationships/presentationmetadata" Target="metadata"/><Relationship Id="rId4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45660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1"/>
            <a:ext cx="2945660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2"/>
            <a:ext cx="2945660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2"/>
            <a:ext cx="2945660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b" anchorCtr="0">
            <a:noAutofit/>
          </a:bodyPr>
          <a:lstStyle/>
          <a:p>
            <a:pPr algn="r"/>
            <a:fld id="{00000000-1234-1234-1234-123412341234}" type="slidenum">
              <a:rPr lang="no-NO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no-NO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50443" y="9430092"/>
            <a:ext cx="2945660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7" tIns="47766" rIns="95557" bIns="47766" anchor="b" anchorCtr="0">
            <a:noAutofit/>
          </a:bodyPr>
          <a:lstStyle/>
          <a:p>
            <a:pPr algn="r"/>
            <a:fld id="{00000000-1234-1234-1234-123412341234}" type="slidenum">
              <a:rPr lang="no-NO"/>
              <a:pPr algn="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238250" y="3602040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loverskrift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675880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675880" y="4589466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2000"/>
              <a:buNone/>
              <a:defRPr sz="2000">
                <a:solidFill>
                  <a:srgbClr val="898B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800"/>
              <a:buNone/>
              <a:defRPr sz="1800">
                <a:solidFill>
                  <a:srgbClr val="898B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98B8E"/>
              </a:buClr>
              <a:buSzPts val="1600"/>
              <a:buNone/>
              <a:defRPr sz="1600">
                <a:solidFill>
                  <a:srgbClr val="898B8E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5014914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682330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682331" y="1681163"/>
            <a:ext cx="419070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682331" y="2505075"/>
            <a:ext cx="419070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5014915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5014915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211340" y="987428"/>
            <a:ext cx="5014912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82329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211340" y="987428"/>
            <a:ext cx="501491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82329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777333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51055" y="2203056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917180" y="128986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81039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0"/>
              <a:buFont typeface="Calibri"/>
              <a:buNone/>
              <a:defRPr sz="48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24561" algn="l" rtl="0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Font typeface="Arial"/>
              <a:buChar char="•"/>
              <a:defRPr sz="30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21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sz="26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1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583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584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81037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81364" y="6356353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98B8E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7622782" y="-4297"/>
            <a:ext cx="2356991" cy="68726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 descr="Bakgrunn med uskarpe høstløv i solnedgang"/>
          <p:cNvPicPr preferRelativeResize="0"/>
          <p:nvPr/>
        </p:nvPicPr>
        <p:blipFill rotWithShape="1">
          <a:blip r:embed="rId3">
            <a:alphaModFix/>
          </a:blip>
          <a:srcRect l="2806" t="174" r="702" b="-351"/>
          <a:stretch/>
        </p:blipFill>
        <p:spPr>
          <a:xfrm>
            <a:off x="-2782" y="-2923"/>
            <a:ext cx="9980435" cy="687166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158474" y="762750"/>
            <a:ext cx="5239021" cy="669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43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Åpenhet om døden</a:t>
            </a:r>
            <a:endParaRPr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1416709" y="-529975"/>
            <a:ext cx="167585" cy="33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-240166" y="5298222"/>
            <a:ext cx="3026047" cy="2801686"/>
          </a:xfrm>
          <a:custGeom>
            <a:avLst/>
            <a:gdLst/>
            <a:ahLst/>
            <a:cxnLst/>
            <a:rect l="l" t="t" r="r" b="b"/>
            <a:pathLst>
              <a:path w="5686230" h="5264140" extrusionOk="0">
                <a:moveTo>
                  <a:pt x="5686231" y="2971306"/>
                </a:moveTo>
                <a:lnTo>
                  <a:pt x="5333968" y="2539836"/>
                </a:lnTo>
                <a:lnTo>
                  <a:pt x="4982747" y="2521076"/>
                </a:lnTo>
                <a:cubicBezTo>
                  <a:pt x="5041110" y="2414772"/>
                  <a:pt x="5111980" y="2341818"/>
                  <a:pt x="5111980" y="2341818"/>
                </a:cubicBezTo>
                <a:lnTo>
                  <a:pt x="4980663" y="2298046"/>
                </a:lnTo>
                <a:lnTo>
                  <a:pt x="5017140" y="2250105"/>
                </a:lnTo>
                <a:lnTo>
                  <a:pt x="4780561" y="2218839"/>
                </a:lnTo>
                <a:cubicBezTo>
                  <a:pt x="4749295" y="2139632"/>
                  <a:pt x="4740957" y="2029159"/>
                  <a:pt x="4771181" y="1884293"/>
                </a:cubicBezTo>
                <a:cubicBezTo>
                  <a:pt x="4803489" y="1723795"/>
                  <a:pt x="4671130" y="1663347"/>
                  <a:pt x="4555446" y="1625828"/>
                </a:cubicBezTo>
                <a:cubicBezTo>
                  <a:pt x="4485619" y="1602900"/>
                  <a:pt x="4443931" y="1551832"/>
                  <a:pt x="4498125" y="1484090"/>
                </a:cubicBezTo>
                <a:cubicBezTo>
                  <a:pt x="4582543" y="1378828"/>
                  <a:pt x="4656539" y="1342351"/>
                  <a:pt x="4678425" y="1119320"/>
                </a:cubicBezTo>
                <a:cubicBezTo>
                  <a:pt x="4689890" y="994257"/>
                  <a:pt x="4599219" y="848349"/>
                  <a:pt x="4545024" y="780606"/>
                </a:cubicBezTo>
                <a:cubicBezTo>
                  <a:pt x="4538771" y="773311"/>
                  <a:pt x="4531476" y="770184"/>
                  <a:pt x="4523138" y="769142"/>
                </a:cubicBezTo>
                <a:lnTo>
                  <a:pt x="4559615" y="339756"/>
                </a:lnTo>
                <a:lnTo>
                  <a:pt x="4009335" y="429385"/>
                </a:lnTo>
                <a:lnTo>
                  <a:pt x="3817570" y="724327"/>
                </a:lnTo>
                <a:cubicBezTo>
                  <a:pt x="3755038" y="620108"/>
                  <a:pt x="3726899" y="522141"/>
                  <a:pt x="3726899" y="522141"/>
                </a:cubicBezTo>
                <a:lnTo>
                  <a:pt x="3623721" y="613854"/>
                </a:lnTo>
                <a:lnTo>
                  <a:pt x="3599751" y="557576"/>
                </a:lnTo>
                <a:lnTo>
                  <a:pt x="3454885" y="747256"/>
                </a:lnTo>
                <a:cubicBezTo>
                  <a:pt x="3370467" y="734749"/>
                  <a:pt x="3270416" y="685766"/>
                  <a:pt x="3159943" y="588842"/>
                </a:cubicBezTo>
                <a:cubicBezTo>
                  <a:pt x="3038006" y="480453"/>
                  <a:pt x="2919196" y="564871"/>
                  <a:pt x="2828524" y="646163"/>
                </a:cubicBezTo>
                <a:cubicBezTo>
                  <a:pt x="2773288" y="695146"/>
                  <a:pt x="2708672" y="705568"/>
                  <a:pt x="2676364" y="625319"/>
                </a:cubicBezTo>
                <a:cubicBezTo>
                  <a:pt x="2627380" y="499213"/>
                  <a:pt x="2632591" y="416879"/>
                  <a:pt x="2450207" y="286604"/>
                </a:cubicBezTo>
                <a:cubicBezTo>
                  <a:pt x="2347029" y="213651"/>
                  <a:pt x="2176109" y="218862"/>
                  <a:pt x="2089606" y="232410"/>
                </a:cubicBezTo>
                <a:cubicBezTo>
                  <a:pt x="2080227" y="233452"/>
                  <a:pt x="2072931" y="238663"/>
                  <a:pt x="2068762" y="245959"/>
                </a:cubicBezTo>
                <a:lnTo>
                  <a:pt x="1715457" y="0"/>
                </a:lnTo>
                <a:lnTo>
                  <a:pt x="1517440" y="521099"/>
                </a:lnTo>
                <a:lnTo>
                  <a:pt x="1676896" y="834800"/>
                </a:lnTo>
                <a:cubicBezTo>
                  <a:pt x="1556001" y="836885"/>
                  <a:pt x="1456992" y="812914"/>
                  <a:pt x="1456992" y="812914"/>
                </a:cubicBezTo>
                <a:lnTo>
                  <a:pt x="1485132" y="948400"/>
                </a:lnTo>
                <a:lnTo>
                  <a:pt x="1424684" y="941104"/>
                </a:lnTo>
                <a:lnTo>
                  <a:pt x="1516398" y="1161008"/>
                </a:lnTo>
                <a:cubicBezTo>
                  <a:pt x="1463246" y="1227709"/>
                  <a:pt x="1371532" y="1290241"/>
                  <a:pt x="1231878" y="1337140"/>
                </a:cubicBezTo>
                <a:cubicBezTo>
                  <a:pt x="1076590" y="1389249"/>
                  <a:pt x="1091181" y="1534115"/>
                  <a:pt x="1115151" y="1652926"/>
                </a:cubicBezTo>
                <a:cubicBezTo>
                  <a:pt x="1129742" y="1724837"/>
                  <a:pt x="1106814" y="1787369"/>
                  <a:pt x="1021354" y="1773821"/>
                </a:cubicBezTo>
                <a:cubicBezTo>
                  <a:pt x="887952" y="1754019"/>
                  <a:pt x="819167" y="1707120"/>
                  <a:pt x="615939" y="1800918"/>
                </a:cubicBezTo>
                <a:cubicBezTo>
                  <a:pt x="501297" y="1853027"/>
                  <a:pt x="421048" y="2004146"/>
                  <a:pt x="388740" y="2086480"/>
                </a:cubicBezTo>
                <a:cubicBezTo>
                  <a:pt x="385613" y="2094817"/>
                  <a:pt x="386655" y="2104197"/>
                  <a:pt x="389782" y="2111493"/>
                </a:cubicBezTo>
                <a:lnTo>
                  <a:pt x="0" y="2294919"/>
                </a:lnTo>
                <a:lnTo>
                  <a:pt x="352263" y="2726389"/>
                </a:lnTo>
                <a:lnTo>
                  <a:pt x="703483" y="2745149"/>
                </a:lnTo>
                <a:cubicBezTo>
                  <a:pt x="643036" y="2848326"/>
                  <a:pt x="573209" y="2922322"/>
                  <a:pt x="573209" y="2922322"/>
                </a:cubicBezTo>
                <a:lnTo>
                  <a:pt x="704526" y="2966095"/>
                </a:lnTo>
                <a:lnTo>
                  <a:pt x="668049" y="3014036"/>
                </a:lnTo>
                <a:lnTo>
                  <a:pt x="904628" y="3045302"/>
                </a:lnTo>
                <a:cubicBezTo>
                  <a:pt x="935893" y="3124509"/>
                  <a:pt x="944231" y="3234982"/>
                  <a:pt x="914007" y="3379847"/>
                </a:cubicBezTo>
                <a:cubicBezTo>
                  <a:pt x="881699" y="3540345"/>
                  <a:pt x="1014058" y="3600793"/>
                  <a:pt x="1129742" y="3638312"/>
                </a:cubicBezTo>
                <a:cubicBezTo>
                  <a:pt x="1199570" y="3661240"/>
                  <a:pt x="1241257" y="3712308"/>
                  <a:pt x="1187063" y="3780051"/>
                </a:cubicBezTo>
                <a:cubicBezTo>
                  <a:pt x="1102645" y="3885313"/>
                  <a:pt x="1028649" y="3921790"/>
                  <a:pt x="1006763" y="4144820"/>
                </a:cubicBezTo>
                <a:cubicBezTo>
                  <a:pt x="995299" y="4269884"/>
                  <a:pt x="1085970" y="4415792"/>
                  <a:pt x="1140164" y="4483534"/>
                </a:cubicBezTo>
                <a:cubicBezTo>
                  <a:pt x="1146417" y="4490830"/>
                  <a:pt x="1153713" y="4493956"/>
                  <a:pt x="1162050" y="4494999"/>
                </a:cubicBezTo>
                <a:lnTo>
                  <a:pt x="1125573" y="4924384"/>
                </a:lnTo>
                <a:lnTo>
                  <a:pt x="1675854" y="4834755"/>
                </a:lnTo>
                <a:lnTo>
                  <a:pt x="1867618" y="4539813"/>
                </a:lnTo>
                <a:cubicBezTo>
                  <a:pt x="1930150" y="4644033"/>
                  <a:pt x="1958289" y="4742000"/>
                  <a:pt x="1958289" y="4742000"/>
                </a:cubicBezTo>
                <a:lnTo>
                  <a:pt x="2061467" y="4650286"/>
                </a:lnTo>
                <a:lnTo>
                  <a:pt x="2085438" y="4706565"/>
                </a:lnTo>
                <a:lnTo>
                  <a:pt x="2231345" y="4516885"/>
                </a:lnTo>
                <a:cubicBezTo>
                  <a:pt x="2315763" y="4529391"/>
                  <a:pt x="2415814" y="4578374"/>
                  <a:pt x="2526287" y="4675299"/>
                </a:cubicBezTo>
                <a:cubicBezTo>
                  <a:pt x="2648224" y="4783688"/>
                  <a:pt x="2767035" y="4699269"/>
                  <a:pt x="2857706" y="4617978"/>
                </a:cubicBezTo>
                <a:cubicBezTo>
                  <a:pt x="2912942" y="4568995"/>
                  <a:pt x="2977559" y="4558573"/>
                  <a:pt x="3009867" y="4638822"/>
                </a:cubicBezTo>
                <a:cubicBezTo>
                  <a:pt x="3058850" y="4764928"/>
                  <a:pt x="3053639" y="4847262"/>
                  <a:pt x="3236024" y="4977536"/>
                </a:cubicBezTo>
                <a:cubicBezTo>
                  <a:pt x="3339201" y="5050490"/>
                  <a:pt x="3510122" y="5045279"/>
                  <a:pt x="3596624" y="5031731"/>
                </a:cubicBezTo>
                <a:cubicBezTo>
                  <a:pt x="3606004" y="5030688"/>
                  <a:pt x="3613299" y="5025477"/>
                  <a:pt x="3617468" y="5018182"/>
                </a:cubicBezTo>
                <a:lnTo>
                  <a:pt x="3970773" y="5264141"/>
                </a:lnTo>
                <a:lnTo>
                  <a:pt x="4168791" y="4743042"/>
                </a:lnTo>
                <a:lnTo>
                  <a:pt x="4009335" y="4429340"/>
                </a:lnTo>
                <a:cubicBezTo>
                  <a:pt x="4130230" y="4427256"/>
                  <a:pt x="4229238" y="4451227"/>
                  <a:pt x="4229238" y="4451227"/>
                </a:cubicBezTo>
                <a:lnTo>
                  <a:pt x="4201099" y="4315741"/>
                </a:lnTo>
                <a:lnTo>
                  <a:pt x="4261546" y="4323036"/>
                </a:lnTo>
                <a:lnTo>
                  <a:pt x="4169833" y="4103132"/>
                </a:lnTo>
                <a:cubicBezTo>
                  <a:pt x="4222985" y="4036432"/>
                  <a:pt x="4314698" y="3973900"/>
                  <a:pt x="4454353" y="3927001"/>
                </a:cubicBezTo>
                <a:cubicBezTo>
                  <a:pt x="4609641" y="3874891"/>
                  <a:pt x="4595050" y="3730026"/>
                  <a:pt x="4571079" y="3611215"/>
                </a:cubicBezTo>
                <a:cubicBezTo>
                  <a:pt x="4556488" y="3539303"/>
                  <a:pt x="4579417" y="3476772"/>
                  <a:pt x="4664877" y="3490320"/>
                </a:cubicBezTo>
                <a:cubicBezTo>
                  <a:pt x="4798278" y="3510122"/>
                  <a:pt x="4867063" y="3557021"/>
                  <a:pt x="5070292" y="3463223"/>
                </a:cubicBezTo>
                <a:cubicBezTo>
                  <a:pt x="5184934" y="3411113"/>
                  <a:pt x="5265183" y="3259994"/>
                  <a:pt x="5297491" y="3177661"/>
                </a:cubicBezTo>
                <a:cubicBezTo>
                  <a:pt x="5300617" y="3169323"/>
                  <a:pt x="5299576" y="3159943"/>
                  <a:pt x="5296448" y="3152648"/>
                </a:cubicBezTo>
                <a:lnTo>
                  <a:pt x="5686231" y="2971306"/>
                </a:lnTo>
                <a:close/>
              </a:path>
            </a:pathLst>
          </a:custGeom>
          <a:solidFill>
            <a:schemeClr val="lt1">
              <a:alpha val="21960"/>
            </a:schemeClr>
          </a:solidFill>
          <a:ln>
            <a:noFill/>
          </a:ln>
        </p:spPr>
        <p:txBody>
          <a:bodyPr spcFirstLastPara="1" wrap="square" lIns="82950" tIns="41475" rIns="82950" bIns="4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-5633" y="3372912"/>
            <a:ext cx="9984174" cy="3488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2429624" y="252275"/>
            <a:ext cx="3688913" cy="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50" tIns="41475" rIns="82950" bIns="414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 b="0" i="1" u="none" strike="noStrike" cap="none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Velkommen til temauk</a:t>
            </a:r>
            <a:r>
              <a:rPr lang="no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e 2</a:t>
            </a:r>
            <a:r>
              <a:rPr lang="nb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no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nb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oktober til </a:t>
            </a:r>
            <a:r>
              <a:rPr lang="nb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o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nb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november 202</a:t>
            </a:r>
            <a:r>
              <a:rPr lang="nb-NO" sz="1800" i="1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325558" y="3472175"/>
            <a:ext cx="3458700" cy="340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50" tIns="41475" rIns="82950" bIns="414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Mandag 2</a:t>
            </a:r>
            <a:r>
              <a:rPr lang="nb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.10 kl.</a:t>
            </a:r>
            <a:r>
              <a:rPr lang="nb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18, Kongsberg kino: </a:t>
            </a:r>
            <a:endParaRPr sz="1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Åpning av uka v/ordfører</a:t>
            </a:r>
            <a:r>
              <a:rPr lang="nb-NO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b-NO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Line Spiten</a:t>
            </a:r>
            <a:r>
              <a:rPr lang="nb-NO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«Et langsomt farvel»; </a:t>
            </a:r>
            <a:r>
              <a:rPr lang="no-NO" sz="1200" dirty="0">
                <a:latin typeface="Calibri"/>
                <a:ea typeface="Calibri"/>
                <a:cs typeface="Calibri"/>
                <a:sym typeface="Calibri"/>
              </a:rPr>
              <a:t>Foredrag ved 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forfatter og tv-personlighet </a:t>
            </a:r>
            <a:r>
              <a:rPr lang="nb-NO" sz="1200" b="1" dirty="0">
                <a:latin typeface="Calibri"/>
                <a:ea typeface="Calibri"/>
                <a:cs typeface="Calibri"/>
                <a:sym typeface="Calibri"/>
              </a:rPr>
              <a:t>Helene Sandvig.</a:t>
            </a:r>
            <a:endParaRPr sz="1200" b="1" i="0" u="none" strike="noStrike" cap="none" dirty="0">
              <a:solidFill>
                <a:srgbClr val="162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Tirsdag 2</a:t>
            </a:r>
            <a:r>
              <a:rPr lang="nb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.10 kl.</a:t>
            </a:r>
            <a:r>
              <a:rPr lang="nb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18, </a:t>
            </a:r>
            <a:r>
              <a:rPr lang="nb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Kongsberg kino</a:t>
            </a:r>
            <a:r>
              <a:rPr lang="no-NO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no-NO" sz="1200" b="0" i="0" u="none" strike="noStrike" cap="none" dirty="0">
                <a:solidFill>
                  <a:srgbClr val="162838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endParaRPr dirty="0"/>
          </a:p>
          <a:p>
            <a:pPr lvl="0"/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«Når vi velger å snakke om det vanskeligste – om åpenhet, nærhet og livet når døden kommer tett på»; </a:t>
            </a:r>
            <a:r>
              <a:rPr lang="no-NO" sz="1200" dirty="0">
                <a:latin typeface="Calibri"/>
                <a:ea typeface="Calibri"/>
                <a:cs typeface="Calibri"/>
                <a:sym typeface="Calibri"/>
              </a:rPr>
              <a:t>Foredrag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 med utgangspunkt i boken «Etter verdens ende»</a:t>
            </a:r>
            <a:r>
              <a:rPr lang="no-NO" sz="1200" dirty="0">
                <a:latin typeface="Calibri"/>
                <a:ea typeface="Calibri"/>
                <a:cs typeface="Calibri"/>
                <a:sym typeface="Calibri"/>
              </a:rPr>
              <a:t> ved </a:t>
            </a:r>
            <a:r>
              <a:rPr lang="nb-NO" sz="1200" b="1" dirty="0">
                <a:latin typeface="Calibri"/>
                <a:ea typeface="Calibri"/>
                <a:cs typeface="Calibri"/>
                <a:sym typeface="Calibri"/>
              </a:rPr>
              <a:t>Bianca Vestvik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nb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Onsdag 28.10 kl. 13.15, Kongsberg kino: </a:t>
            </a:r>
          </a:p>
          <a:p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Gratis formiddagskino: «</a:t>
            </a:r>
            <a:r>
              <a:rPr lang="nb-NO" sz="1200" dirty="0" err="1">
                <a:latin typeface="Calibri"/>
                <a:ea typeface="Calibri"/>
                <a:cs typeface="Calibri"/>
                <a:sym typeface="Calibri"/>
              </a:rPr>
              <a:t>Everybody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 Digs Bill Evans</a:t>
            </a:r>
            <a:r>
              <a:rPr lang="nb-NO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», </a:t>
            </a:r>
            <a:r>
              <a:rPr lang="nb-NO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Anders Danielsen Lie briljerer i rollen som den sorgtyngede jazzpianisten Bill Evans.</a:t>
            </a:r>
          </a:p>
          <a:p>
            <a:endParaRPr lang="nb-NO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2144400" y="1905150"/>
            <a:ext cx="74304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Foreningen Venner av lindrende enhet</a:t>
            </a:r>
            <a:r>
              <a:rPr lang="no-NO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Skinnarberga, Kongsberg bibliotek, Kongsberg kino og Den norske kirke</a:t>
            </a:r>
            <a:r>
              <a:rPr lang="nb-NO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lang="no-NO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Kongsberg </a:t>
            </a:r>
            <a:r>
              <a:rPr lang="no-NO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ønsker velkommen til temauka Åpenhet om døden</a:t>
            </a:r>
            <a:r>
              <a:rPr lang="nb-NO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2026</a:t>
            </a:r>
            <a:r>
              <a:rPr lang="no-NO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Vi tror at gjennom åpenhet om døden skapes det åpenhet og nærhet i livet. Alle arrangementene er gratis</a:t>
            </a:r>
            <a:r>
              <a:rPr lang="no-NO" sz="12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no-NO" sz="12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Les mer på kommunens hjemmeside www.kongsberg.kommune.no</a:t>
            </a:r>
            <a:endParaRPr dirty="0"/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8795" y="371857"/>
            <a:ext cx="347765" cy="39089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656862" y="383755"/>
            <a:ext cx="1103210" cy="390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50" tIns="41475" rIns="82950" bIns="414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997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Venner av </a:t>
            </a:r>
            <a:endParaRPr sz="997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997" dirty="0">
                <a:solidFill>
                  <a:schemeClr val="lt1"/>
                </a:solidFill>
              </a:rPr>
              <a:t>L</a:t>
            </a:r>
            <a:r>
              <a:rPr lang="no-NO" sz="997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indrende </a:t>
            </a:r>
            <a:r>
              <a:rPr lang="nb-NO" sz="997" dirty="0">
                <a:solidFill>
                  <a:schemeClr val="lt1"/>
                </a:solidFill>
              </a:rPr>
              <a:t>E</a:t>
            </a:r>
            <a:r>
              <a:rPr lang="no-NO" sz="997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nhet</a:t>
            </a:r>
            <a:endParaRPr sz="997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6691137" y="3429907"/>
            <a:ext cx="2995500" cy="344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rtl="0">
              <a:buNone/>
            </a:pPr>
            <a:r>
              <a:rPr lang="no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r>
              <a:rPr lang="nb-NO" sz="1200" b="1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Lørdag 31.10 kl. 12, Kongsberg bibliotek: </a:t>
            </a:r>
            <a:r>
              <a:rPr lang="nb-NO" sz="1200" b="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nb-NO" sz="1200" b="0" i="0" u="none" strike="noStrike" dirty="0">
                <a:solidFill>
                  <a:srgbClr val="16283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  <a:endParaRPr lang="nb-NO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buNone/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«Livet, klovnen og døden» med </a:t>
            </a:r>
            <a:endParaRPr lang="nb-NO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buNone/>
            </a:pP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sykehusklovn </a:t>
            </a:r>
            <a:r>
              <a:rPr lang="nb-NO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Elisabeth Helleland Larsen</a:t>
            </a:r>
            <a:r>
              <a:rPr lang="nb-NO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For barn og voksne.</a:t>
            </a:r>
            <a:endParaRPr lang="nb-NO" sz="12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Lørdag 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31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.1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kl.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18, Kongsberg kirke:</a:t>
            </a:r>
            <a:r>
              <a:rPr lang="no-NO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dirty="0"/>
          </a:p>
          <a:p>
            <a:pPr lvl="0"/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«Toner til trøst» – Gratis konsert.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Søndag 0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.11 kl. 11, Kongsberg kirke:</a:t>
            </a:r>
            <a:r>
              <a:rPr lang="no-NO" sz="1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dirty="0"/>
          </a:p>
          <a:p>
            <a:pPr lvl="0"/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Allehelgensmesse med påfølgende kirkekaffe på Rådhuset.</a:t>
            </a:r>
          </a:p>
          <a:p>
            <a:pPr lvl="0"/>
            <a:endParaRPr lang="nb-NO" sz="1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Søndag 0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.11 kl. 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15 - 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Kongsberg gravlund og </a:t>
            </a:r>
            <a:r>
              <a:rPr lang="nb-NO" sz="12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Gomsrud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kapell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lang="nb-NO" sz="1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nb-NO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Kapellet vil være åpent fra 15:00 til 18:00 med mulighet for lystenning. Kirkens og gravlundens ansatte vil være til stede ute ved bålpanna.</a:t>
            </a:r>
          </a:p>
        </p:txBody>
      </p:sp>
      <p:sp>
        <p:nvSpPr>
          <p:cNvPr id="102" name="Google Shape;102;p1"/>
          <p:cNvSpPr txBox="1"/>
          <p:nvPr/>
        </p:nvSpPr>
        <p:spPr>
          <a:xfrm>
            <a:off x="3851106" y="3422668"/>
            <a:ext cx="2918289" cy="340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endParaRPr lang="nb-NO" sz="1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nb-NO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Onsdag 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28.10 kl. 18, Kongsberg kirke:</a:t>
            </a:r>
            <a:r>
              <a:rPr lang="nb-NO" sz="12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r>
              <a:rPr lang="nb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 lang="nb-NO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Kulturkveld med foredrag ved </a:t>
            </a:r>
            <a:r>
              <a:rPr lang="nb-NO" sz="1200" b="1" dirty="0">
                <a:latin typeface="Calibri"/>
                <a:ea typeface="Calibri"/>
                <a:cs typeface="Calibri"/>
                <a:sym typeface="Calibri"/>
              </a:rPr>
              <a:t>Geir Gundersen 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om boka «Mi sorg er lys». Enkel servering. </a:t>
            </a:r>
            <a:endParaRPr lang="nb-NO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nb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Torsdag 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29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.10 kl.</a:t>
            </a:r>
            <a:r>
              <a:rPr lang="nb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no-NO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18, Kongsberg kino: </a:t>
            </a:r>
            <a:r>
              <a:rPr lang="no-NO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​</a:t>
            </a:r>
            <a:endParaRPr dirty="0"/>
          </a:p>
          <a:p>
            <a:pPr fontAlgn="base"/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Gratis film: «Birøkteren», </a:t>
            </a:r>
            <a:r>
              <a:rPr lang="nb-NO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historie om tap, stillhet og lengsel etter nærhet, men også om håpet som kan spire når man våger å møte det som er vanskelig.</a:t>
            </a:r>
          </a:p>
          <a:p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Innledning ved kinosjef </a:t>
            </a:r>
            <a:r>
              <a:rPr lang="nb-NO" sz="1200" b="1" dirty="0">
                <a:latin typeface="Calibri"/>
                <a:ea typeface="Calibri"/>
                <a:cs typeface="Calibri"/>
                <a:sym typeface="Calibri"/>
              </a:rPr>
              <a:t>Even Thunes Jensen</a:t>
            </a:r>
            <a:r>
              <a:rPr lang="nb-NO" sz="1200" dirty="0">
                <a:latin typeface="Calibri"/>
                <a:ea typeface="Calibri"/>
                <a:cs typeface="Calibri"/>
                <a:sym typeface="Calibri"/>
              </a:rPr>
              <a:t>. Det blir mulighet for samtale etter filmen i kino-foajeen.</a:t>
            </a:r>
            <a:endParaRPr lang="nb-NO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41C368A-0B48-5535-4213-085A8B732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61" y="973610"/>
            <a:ext cx="756201" cy="83203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AF8032A-B528-A679-E361-3E732DF06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02" y="1968387"/>
            <a:ext cx="755717" cy="75571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56747D58-BA45-A0D6-CA5F-568244F0B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697" y="2981791"/>
            <a:ext cx="1765011" cy="2982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gsberg">
      <a:dk1>
        <a:srgbClr val="162838"/>
      </a:dk1>
      <a:lt1>
        <a:srgbClr val="FFFFFF"/>
      </a:lt1>
      <a:dk2>
        <a:srgbClr val="095163"/>
      </a:dk2>
      <a:lt2>
        <a:srgbClr val="93CAC3"/>
      </a:lt2>
      <a:accent1>
        <a:srgbClr val="A4215C"/>
      </a:accent1>
      <a:accent2>
        <a:srgbClr val="D68528"/>
      </a:accent2>
      <a:accent3>
        <a:srgbClr val="496985"/>
      </a:accent3>
      <a:accent4>
        <a:srgbClr val="008E91"/>
      </a:accent4>
      <a:accent5>
        <a:srgbClr val="AD5A9A"/>
      </a:accent5>
      <a:accent6>
        <a:srgbClr val="E7B360"/>
      </a:accent6>
      <a:hlink>
        <a:srgbClr val="008E91"/>
      </a:hlink>
      <a:folHlink>
        <a:srgbClr val="A3205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396</Words>
  <Application>Microsoft Office PowerPoint</Application>
  <PresentationFormat>A4 Paper (210x297 mm)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Open Sans</vt:lpstr>
      <vt:lpstr>Office-tema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Per Magne Sviggum</dc:creator>
  <cp:lastModifiedBy>Kjell Guldvog Staalesen</cp:lastModifiedBy>
  <cp:revision>10</cp:revision>
  <cp:lastPrinted>2026-09-25T11:30:55Z</cp:lastPrinted>
  <dcterms:created xsi:type="dcterms:W3CDTF">2024-01-25T08:52:02Z</dcterms:created>
  <dcterms:modified xsi:type="dcterms:W3CDTF">2026-09-30T08:29:16Z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0x0101009FB8743D4131A94EA5CADF935C4C162A</vt:lpwstr>
  </property>
  <property fmtid="{D5CDD505-2E9C-101B-9397-08002B2CF9AE}" pid="3" name="MediaServiceImageTags">
    <vt:lpwstr/>
  </property>
</Properties>
</file>